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  <p:sldMasterId id="2147483661" r:id="rId3"/>
  </p:sldMasterIdLst>
  <p:notesMasterIdLst>
    <p:notesMasterId r:id="rId26"/>
  </p:notesMasterIdLst>
  <p:sldIdLst>
    <p:sldId id="256" r:id="rId4"/>
    <p:sldId id="257" r:id="rId5"/>
    <p:sldId id="258" r:id="rId6"/>
    <p:sldId id="259" r:id="rId7"/>
    <p:sldId id="291" r:id="rId8"/>
    <p:sldId id="292" r:id="rId9"/>
    <p:sldId id="293" r:id="rId10"/>
    <p:sldId id="294" r:id="rId11"/>
    <p:sldId id="288" r:id="rId12"/>
    <p:sldId id="295" r:id="rId13"/>
    <p:sldId id="296" r:id="rId14"/>
    <p:sldId id="297" r:id="rId15"/>
    <p:sldId id="289" r:id="rId16"/>
    <p:sldId id="299" r:id="rId17"/>
    <p:sldId id="298" r:id="rId18"/>
    <p:sldId id="290" r:id="rId19"/>
    <p:sldId id="301" r:id="rId20"/>
    <p:sldId id="302" r:id="rId21"/>
    <p:sldId id="303" r:id="rId22"/>
    <p:sldId id="304" r:id="rId23"/>
    <p:sldId id="305" r:id="rId24"/>
    <p:sldId id="285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472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10.03.2025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BBC92-99F4-ED43-9DAA-21C1D6262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65C55A1-91C6-A72E-3E03-994A21C9C5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3E3D4A-DB4C-DD27-336D-624B41A2C51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E1101FF-80E6-C886-875F-DAA6D432BF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EF4080C-5D19-299A-668A-7C9FFE2C23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EC906-38DF-3A33-F442-8166CF20E28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3F03B-1751-5817-6143-F742EAADE8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496684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38A376-49A6-BE01-3335-3694ECB9F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2533DEA-53DA-DFDB-5271-382D5B06C6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39B664-1A72-5F79-383C-6233F3AD415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487AA7F-AB2D-3540-025E-320E79CDAA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ABCAD44-B9FA-DEBB-35E2-41C7831599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7ACBE-5229-B234-6CE2-0FB57F875B0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37991-983A-57B3-6BBC-ECCDBA2DBF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2637465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373A6-CF24-64A0-6B57-4C227E7FC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0F8C4C3-E203-D18D-820F-6CE84D8FAB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F97AEB-E44B-FFE9-7BB2-F858C9DD039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702B8E8D-2741-54D7-951C-43D001ADCB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39A7F6D-FC0D-C76F-5979-739B48BE0B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6476A-31F3-78C5-8055-571694A6377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FA79C1-C5D9-5C6B-ECD4-BBBAF96EA6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827137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2A5CB-BD85-C89C-0F75-929EF2B08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634157-1028-4865-FD0E-7E79C1C61FE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0B26BD-833B-9361-6E32-95AFE7F5F86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2D440CE-3E13-1E62-7399-58CAA9D6BB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DADEAF4-4E30-73E8-F422-D96D11C8E3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3F726-BAA9-677B-8938-7C1D882E4A9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E4225D-8981-F841-B4A0-F1941146B2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1668821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C0528-04EA-4316-2239-2088B0B1F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6EDBA4-6709-81FC-BBC9-BDCFAEBC44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97D093-3ED3-E52B-13DD-4E71FB6C207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581F8AD-DCCF-5B2C-DD78-8AAAB6E231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BF3FAC9-2AFB-2B9E-9A66-6B5BE59732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F6E5A-25D3-26BA-3D1C-64A10118E8A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96D1B7-044B-04FE-2763-643D1591FD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866969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7BDE0-4676-1861-72EA-A6F29E6BA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1DC7B4D-FFFB-D99F-3C41-CE85DB2B918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7F4021-DCEB-4487-5B99-3AE1AEB7315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B4DF93B-1539-7460-ED2B-1F57EF49D5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3538A34-8902-E3F0-BF3D-8D65603C7D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663E7-D901-B68B-4BA6-FB2FA3C336C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9F355-E9D3-61F2-EB20-E987B3C658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4109854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37BA7-90C1-6C13-A023-FB2197D7F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194AC78-1288-C0E9-3CB6-6814B3E403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2D2D72-B9DC-B93A-5695-72208CE9005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C4F1F51-823B-3107-0F5B-442A9D59EA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6197F89-49CE-C485-52DE-9E73A4735D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FD883-FE9C-9E72-1B11-4DA73AEDB4C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EB60E0-F223-B625-0283-8CC28A7AB4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603201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6D84FF-38BF-9102-9EB8-31B799CD2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30176DB-95F7-8841-F61C-7D6BFE8E98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A97D36-8190-92A7-0689-5FB234E6828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71DCFD3D-BEEB-1BDB-DA45-8AF5EE9F90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6D0D19A-B419-E605-3052-1459C5C47B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C14C7B-CEDF-6C39-D221-D83A8C6AE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DCFDE-3483-4CA8-AB95-4A91ADEFA8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714196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20039-057F-8102-82A0-A306FD783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8BB7A4-26A5-12AF-075F-9FFCB50498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0A44AA-0EE9-BF55-E7F1-3B05D7881D5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D4474EA-E1CF-12B7-B266-C18C8DA571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DE34D6C-56C6-73C6-C64B-B03CF469DE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E9D4E-E558-CF14-80F0-F988B8C7806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6B02E-30FF-0C22-D234-EDDCFCEC55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1638992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2E24F-4FB9-2F6A-8698-2BF00F860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ECEC862-D976-CA3D-FAE6-1ED8AE731A0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DD500A-9DB6-8687-3B5B-17B8AE97BF6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E144947-A0C4-3BC1-ADED-560349221E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CE84F00-0925-1C8B-06A0-5C65C699C5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FC7E40-2C7E-7840-1D1E-ABC17F49EEC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0B03F-4F20-9F24-A3B2-8D22CACF4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838729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A2949-CD19-7FE2-D249-CF7ECA21A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59A6163-01B2-3003-035E-9813926FF6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696A1D-D9A0-0CC3-5A71-B15598781FF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430A7B2-2E44-43E2-7947-4FE57A1A70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AD1E25E-A19A-1D6D-5FFA-39909743F8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56904-D2BB-C906-8E5B-FF060A75916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E2B0A-6ED8-E371-6907-ADF984E5BF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8822110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E403A-4B8C-7463-0031-8A64FD0BC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926F36-95A3-8BA8-320E-89E901FB0F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C70CF3-61BD-33C4-384E-8F00BE19AF8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FFF7DCF-5659-3F47-7B0E-74E9D83B19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E9E9D7F-1D08-E656-2D73-07F90F3EAC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716DA5-123C-367C-F62F-16B4AF01F6C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185EBE-A1D1-BA6E-DF77-5B5D671D7B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0686388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186D6-4039-5B29-BF3D-909CF18C1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C89FCA5-33E0-DAD1-DFB4-0CF7419EB3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627F47-163C-FA05-A9A7-88B9816540C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2BF9AF5-9A89-1EFD-75FF-21ADA00528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CD63E9A-A5A8-186F-9B6E-6CEE8F8BD2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232504-B675-661C-98D7-1A2B8598B7B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62F7C-4D96-CFE9-2F40-F25558A562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707635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E3D48-B2BE-7D8A-0C48-C1B8E534B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D4F81E-E0E0-1490-0A94-870310F8B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083562-E880-38F1-FEC3-0E4D0DD71FD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4E91A70-FC75-557B-A005-8E8D99F368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12CDC9B-1D95-CE18-AA43-B59B4CE6A1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78DDB3-8C90-D0CA-1254-8D6F731CF08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2F198-D05C-A0F1-62A8-13CA10A36A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753323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AB884-4BE6-71FC-EEB0-58D316E9D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88EF99-A064-E6D6-40B1-F0CBFD71021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1E2271-3D71-86CC-D471-2A4D323F585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C295DB7-8B66-0F16-1A22-C99B1086E3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C880003-BEB6-15F9-6AEC-96CBF28D8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3199D8-7D7F-F48A-9324-DFBB45132ED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62D9B-8692-393D-60D3-57DD2283BF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542758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EFE04-EF2E-2D87-E5C7-78E1689B9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A02892-B101-A350-8465-8CC0BCA3DC6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627939-32C0-45BE-5CB7-446C67E2027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B4B801D-7444-AF84-E0F2-12AE56B4BC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70A0152-FBDC-E93C-3401-9661119544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1F5B7-EA8B-75EB-C37D-4E1AE561389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24F1B-01AE-E563-CD95-17F75323BF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5224310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BBE2A-5817-2347-6705-A0B48A0BE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5DD01B-4C49-DDAA-5FC2-E5E9500464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1AED35-37F6-14BA-0EDB-EA454237090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8B53E71-F7AC-0412-B9B5-3F8537E8B3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91B59E3-65BD-8ED6-E54B-5724377EA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66812-FA30-1947-9AE1-4DB1766DD2C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B66316-A29C-1472-A9A3-146E36D733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395668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0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" name="Shape 31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" name="Shape 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" name="Shape 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" name="Shape 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4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Shape 5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Shape 5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Shape 5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Shape 5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15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Shape 16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Shape 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Shape 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Shape 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1"/>
          </p:nvPr>
        </p:nvSpPr>
        <p:spPr>
          <a:xfrm>
            <a:off x="1155700" y="2825750"/>
            <a:ext cx="9880600" cy="1003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16666"/>
              </a:lnSpc>
              <a:defRPr sz="5400" b="1" i="0" u="none" strike="noStrike" spc="0">
                <a:solidFill>
                  <a:srgbClr val="000000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2" hasCustomPrompt="1"/>
          </p:nvPr>
        </p:nvSpPr>
        <p:spPr>
          <a:xfrm>
            <a:off x="2945985" y="733864"/>
            <a:ext cx="5257800" cy="8128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43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43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本课时内容速递</a:t>
            </a:r>
          </a:p>
        </p:txBody>
      </p:sp>
      <p:sp>
        <p:nvSpPr>
          <p:cNvPr id="3" name="AutoShape 3"/>
          <p:cNvSpPr>
            <a:spLocks noGrp="1"/>
          </p:cNvSpPr>
          <p:nvPr>
            <p:ph type="body" sz="quarter" idx="3"/>
          </p:nvPr>
        </p:nvSpPr>
        <p:spPr>
          <a:xfrm>
            <a:off x="1648023" y="1600200"/>
            <a:ext cx="8895954" cy="3657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nector 2"/>
          <p:cNvCxnSpPr/>
          <p:nvPr/>
        </p:nvCxnSpPr>
        <p:spPr>
          <a:xfrm rot="5399999" flipV="1">
            <a:off x="5672879" y="5482375"/>
            <a:ext cx="863600" cy="12700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DEE0E3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3" name="AutoShape 3"/>
          <p:cNvSpPr>
            <a:spLocks noGrp="1"/>
          </p:cNvSpPr>
          <p:nvPr>
            <p:ph type="body" sz="quarter" idx="4"/>
          </p:nvPr>
        </p:nvSpPr>
        <p:spPr>
          <a:xfrm>
            <a:off x="6316558" y="4904525"/>
            <a:ext cx="5125239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5"/>
          </p:nvPr>
        </p:nvSpPr>
        <p:spPr>
          <a:xfrm>
            <a:off x="635000" y="4853725"/>
            <a:ext cx="52578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6"/>
          </p:nvPr>
        </p:nvSpPr>
        <p:spPr>
          <a:xfrm>
            <a:off x="762000" y="762000"/>
            <a:ext cx="10668000" cy="3708400"/>
          </a:xfrm>
          <a:prstGeom prst="roundRect">
            <a:avLst>
              <a:gd name="adj" fmla="val 342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7"/>
          </p:nvPr>
        </p:nvSpPr>
        <p:spPr>
          <a:xfrm>
            <a:off x="638697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8"/>
          </p:nvPr>
        </p:nvSpPr>
        <p:spPr>
          <a:xfrm>
            <a:off x="635000" y="787400"/>
            <a:ext cx="5256743" cy="571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9"/>
          </p:nvPr>
        </p:nvSpPr>
        <p:spPr>
          <a:xfrm>
            <a:off x="6096000" y="749300"/>
            <a:ext cx="5334000" cy="5359400"/>
          </a:xfrm>
          <a:prstGeom prst="roundRect">
            <a:avLst>
              <a:gd name="adj" fmla="val 238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10"/>
          </p:nvPr>
        </p:nvSpPr>
        <p:spPr>
          <a:xfrm>
            <a:off x="635000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11"/>
          </p:nvPr>
        </p:nvSpPr>
        <p:spPr>
          <a:xfrm>
            <a:off x="6172200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12"/>
          </p:nvPr>
        </p:nvSpPr>
        <p:spPr>
          <a:xfrm>
            <a:off x="635000" y="749300"/>
            <a:ext cx="10919218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13"/>
          </p:nvPr>
        </p:nvSpPr>
        <p:spPr>
          <a:xfrm>
            <a:off x="762000" y="1886287"/>
            <a:ext cx="5130800" cy="3662849"/>
          </a:xfrm>
          <a:prstGeom prst="roundRect">
            <a:avLst>
              <a:gd name="adj" fmla="val 27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14"/>
          </p:nvPr>
        </p:nvSpPr>
        <p:spPr>
          <a:xfrm>
            <a:off x="6299200" y="1886287"/>
            <a:ext cx="5130800" cy="3662849"/>
          </a:xfrm>
          <a:prstGeom prst="roundRect">
            <a:avLst>
              <a:gd name="adj" fmla="val 27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15"/>
          </p:nvPr>
        </p:nvSpPr>
        <p:spPr>
          <a:xfrm>
            <a:off x="635000" y="2781300"/>
            <a:ext cx="3835400" cy="12446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16"/>
          </p:nvPr>
        </p:nvSpPr>
        <p:spPr>
          <a:xfrm>
            <a:off x="9336835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17"/>
          </p:nvPr>
        </p:nvSpPr>
        <p:spPr>
          <a:xfrm>
            <a:off x="7012027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body" sz="quarter" idx="18"/>
          </p:nvPr>
        </p:nvSpPr>
        <p:spPr>
          <a:xfrm>
            <a:off x="4674519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19"/>
          </p:nvPr>
        </p:nvSpPr>
        <p:spPr>
          <a:xfrm>
            <a:off x="48260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pic" sz="quarter" idx="20"/>
          </p:nvPr>
        </p:nvSpPr>
        <p:spPr>
          <a:xfrm>
            <a:off x="71628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pic" sz="quarter" idx="21"/>
          </p:nvPr>
        </p:nvSpPr>
        <p:spPr>
          <a:xfrm>
            <a:off x="94869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22"/>
          </p:nvPr>
        </p:nvSpPr>
        <p:spPr>
          <a:xfrm>
            <a:off x="638697" y="749300"/>
            <a:ext cx="109220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pic" sz="quarter" idx="23"/>
          </p:nvPr>
        </p:nvSpPr>
        <p:spPr>
          <a:xfrm>
            <a:off x="762000" y="2140287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24"/>
          </p:nvPr>
        </p:nvSpPr>
        <p:spPr>
          <a:xfrm>
            <a:off x="6248400" y="2140287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25"/>
          </p:nvPr>
        </p:nvSpPr>
        <p:spPr>
          <a:xfrm>
            <a:off x="762000" y="4228533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26"/>
          </p:nvPr>
        </p:nvSpPr>
        <p:spPr>
          <a:xfrm>
            <a:off x="6248400" y="4228533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body" sz="quarter" idx="27"/>
          </p:nvPr>
        </p:nvSpPr>
        <p:spPr>
          <a:xfrm>
            <a:off x="2331321" y="2750532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body" sz="quarter" idx="28"/>
          </p:nvPr>
        </p:nvSpPr>
        <p:spPr>
          <a:xfrm>
            <a:off x="7823200" y="2781138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29"/>
          </p:nvPr>
        </p:nvSpPr>
        <p:spPr>
          <a:xfrm>
            <a:off x="2331321" y="4844240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30"/>
          </p:nvPr>
        </p:nvSpPr>
        <p:spPr>
          <a:xfrm>
            <a:off x="7823200" y="4844240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31"/>
          </p:nvPr>
        </p:nvSpPr>
        <p:spPr>
          <a:xfrm>
            <a:off x="2331321" y="2330787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32"/>
          </p:nvPr>
        </p:nvSpPr>
        <p:spPr>
          <a:xfrm>
            <a:off x="7823200" y="2330787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33"/>
          </p:nvPr>
        </p:nvSpPr>
        <p:spPr>
          <a:xfrm>
            <a:off x="2331321" y="4457376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34"/>
          </p:nvPr>
        </p:nvSpPr>
        <p:spPr>
          <a:xfrm>
            <a:off x="7823200" y="4457376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5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" name="Shape 5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0" name="Shape 5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" name="Shape 5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" name="Shape 5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35"/>
          </p:nvPr>
        </p:nvSpPr>
        <p:spPr>
          <a:xfrm>
            <a:off x="1161058" y="748860"/>
            <a:ext cx="98679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pic" sz="quarter" idx="36"/>
          </p:nvPr>
        </p:nvSpPr>
        <p:spPr>
          <a:xfrm>
            <a:off x="14478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37"/>
          </p:nvPr>
        </p:nvSpPr>
        <p:spPr>
          <a:xfrm>
            <a:off x="54610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38"/>
          </p:nvPr>
        </p:nvSpPr>
        <p:spPr>
          <a:xfrm>
            <a:off x="94742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39"/>
          </p:nvPr>
        </p:nvSpPr>
        <p:spPr>
          <a:xfrm>
            <a:off x="14478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pic" sz="quarter" idx="40"/>
          </p:nvPr>
        </p:nvSpPr>
        <p:spPr>
          <a:xfrm>
            <a:off x="94742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pic" sz="quarter" idx="41"/>
          </p:nvPr>
        </p:nvSpPr>
        <p:spPr>
          <a:xfrm>
            <a:off x="54610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42"/>
          </p:nvPr>
        </p:nvSpPr>
        <p:spPr>
          <a:xfrm>
            <a:off x="7620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43"/>
          </p:nvPr>
        </p:nvSpPr>
        <p:spPr>
          <a:xfrm>
            <a:off x="47752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44"/>
          </p:nvPr>
        </p:nvSpPr>
        <p:spPr>
          <a:xfrm>
            <a:off x="87884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45"/>
          </p:nvPr>
        </p:nvSpPr>
        <p:spPr>
          <a:xfrm>
            <a:off x="762000" y="54845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46"/>
          </p:nvPr>
        </p:nvSpPr>
        <p:spPr>
          <a:xfrm>
            <a:off x="4775200" y="54845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47"/>
          </p:nvPr>
        </p:nvSpPr>
        <p:spPr>
          <a:xfrm>
            <a:off x="8788400" y="54972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48"/>
          </p:nvPr>
        </p:nvSpPr>
        <p:spPr>
          <a:xfrm>
            <a:off x="1168400" y="2745740"/>
            <a:ext cx="9880600" cy="1003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16666"/>
              </a:lnSpc>
              <a:defRPr sz="5400" b="1" i="0" u="none" strike="noStrike" spc="0">
                <a:solidFill>
                  <a:srgbClr val="000000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49"/>
          </p:nvPr>
        </p:nvSpPr>
        <p:spPr>
          <a:xfrm>
            <a:off x="1168400" y="2080158"/>
            <a:ext cx="98806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50"/>
          </p:nvPr>
        </p:nvSpPr>
        <p:spPr>
          <a:xfrm>
            <a:off x="1155700" y="2825750"/>
            <a:ext cx="9880600" cy="1003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16666"/>
              </a:lnSpc>
              <a:defRPr sz="5400" b="1" i="0" u="none" strike="noStrike" spc="0">
                <a:solidFill>
                  <a:srgbClr val="000000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51"/>
          </p:nvPr>
        </p:nvSpPr>
        <p:spPr>
          <a:xfrm>
            <a:off x="635000" y="787400"/>
            <a:ext cx="5256743" cy="14859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8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52" hasCustomPrompt="1"/>
          </p:nvPr>
        </p:nvSpPr>
        <p:spPr>
          <a:xfrm>
            <a:off x="5891743" y="845441"/>
            <a:ext cx="896343" cy="635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01</a:t>
            </a:r>
          </a:p>
        </p:txBody>
      </p:sp>
      <p:sp>
        <p:nvSpPr>
          <p:cNvPr id="4" name="AutoShape 4"/>
          <p:cNvSpPr>
            <a:spLocks noGrp="1"/>
          </p:cNvSpPr>
          <p:nvPr>
            <p:ph type="body" sz="quarter" idx="53" hasCustomPrompt="1"/>
          </p:nvPr>
        </p:nvSpPr>
        <p:spPr>
          <a:xfrm>
            <a:off x="5891743" y="2328926"/>
            <a:ext cx="896343" cy="635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02</a:t>
            </a:r>
          </a:p>
        </p:txBody>
      </p:sp>
      <p:sp>
        <p:nvSpPr>
          <p:cNvPr id="5" name="AutoShape 5"/>
          <p:cNvSpPr>
            <a:spLocks noGrp="1"/>
          </p:cNvSpPr>
          <p:nvPr>
            <p:ph type="body" sz="quarter" idx="54" hasCustomPrompt="1"/>
          </p:nvPr>
        </p:nvSpPr>
        <p:spPr>
          <a:xfrm>
            <a:off x="5891743" y="3764257"/>
            <a:ext cx="896343" cy="635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03</a:t>
            </a:r>
          </a:p>
        </p:txBody>
      </p:sp>
      <p:sp>
        <p:nvSpPr>
          <p:cNvPr id="6" name="AutoShape 6"/>
          <p:cNvSpPr>
            <a:spLocks noGrp="1"/>
          </p:cNvSpPr>
          <p:nvPr>
            <p:ph type="body" sz="quarter" idx="55" hasCustomPrompt="1"/>
          </p:nvPr>
        </p:nvSpPr>
        <p:spPr>
          <a:xfrm>
            <a:off x="5891743" y="5220906"/>
            <a:ext cx="896343" cy="635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04</a:t>
            </a:r>
          </a:p>
        </p:txBody>
      </p:sp>
      <p:sp>
        <p:nvSpPr>
          <p:cNvPr id="7" name="AutoShape 7"/>
          <p:cNvSpPr>
            <a:spLocks noGrp="1"/>
          </p:cNvSpPr>
          <p:nvPr>
            <p:ph type="body" sz="quarter" idx="56"/>
          </p:nvPr>
        </p:nvSpPr>
        <p:spPr>
          <a:xfrm>
            <a:off x="6788086" y="1240031"/>
            <a:ext cx="46482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body" sz="quarter" idx="57"/>
          </p:nvPr>
        </p:nvSpPr>
        <p:spPr>
          <a:xfrm>
            <a:off x="6788086" y="2704466"/>
            <a:ext cx="46482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58"/>
          </p:nvPr>
        </p:nvSpPr>
        <p:spPr>
          <a:xfrm>
            <a:off x="6788086" y="4139797"/>
            <a:ext cx="46482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59"/>
          </p:nvPr>
        </p:nvSpPr>
        <p:spPr>
          <a:xfrm>
            <a:off x="6788086" y="5575129"/>
            <a:ext cx="46482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60"/>
          </p:nvPr>
        </p:nvSpPr>
        <p:spPr>
          <a:xfrm>
            <a:off x="6788086" y="5150165"/>
            <a:ext cx="46482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61"/>
          </p:nvPr>
        </p:nvSpPr>
        <p:spPr>
          <a:xfrm>
            <a:off x="6788086" y="796018"/>
            <a:ext cx="46482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62"/>
          </p:nvPr>
        </p:nvSpPr>
        <p:spPr>
          <a:xfrm>
            <a:off x="6788086" y="2279503"/>
            <a:ext cx="46482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63"/>
          </p:nvPr>
        </p:nvSpPr>
        <p:spPr>
          <a:xfrm>
            <a:off x="6788086" y="3714834"/>
            <a:ext cx="46482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nector 2"/>
          <p:cNvCxnSpPr/>
          <p:nvPr/>
        </p:nvCxnSpPr>
        <p:spPr>
          <a:xfrm rot="5399999" flipV="1">
            <a:off x="5672879" y="5482375"/>
            <a:ext cx="863600" cy="12700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DEE0E3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3" name="AutoShape 3"/>
          <p:cNvSpPr>
            <a:spLocks noGrp="1"/>
          </p:cNvSpPr>
          <p:nvPr>
            <p:ph type="body" sz="quarter" idx="64"/>
          </p:nvPr>
        </p:nvSpPr>
        <p:spPr>
          <a:xfrm>
            <a:off x="6316558" y="4904525"/>
            <a:ext cx="5125239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65"/>
          </p:nvPr>
        </p:nvSpPr>
        <p:spPr>
          <a:xfrm>
            <a:off x="635000" y="4853725"/>
            <a:ext cx="52578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66"/>
          </p:nvPr>
        </p:nvSpPr>
        <p:spPr>
          <a:xfrm>
            <a:off x="762000" y="762000"/>
            <a:ext cx="10668000" cy="3708400"/>
          </a:xfrm>
          <a:prstGeom prst="roundRect">
            <a:avLst>
              <a:gd name="adj" fmla="val 342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67"/>
          </p:nvPr>
        </p:nvSpPr>
        <p:spPr>
          <a:xfrm>
            <a:off x="638697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68"/>
          </p:nvPr>
        </p:nvSpPr>
        <p:spPr>
          <a:xfrm>
            <a:off x="635000" y="787400"/>
            <a:ext cx="5256743" cy="571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69"/>
          </p:nvPr>
        </p:nvSpPr>
        <p:spPr>
          <a:xfrm>
            <a:off x="6096000" y="749300"/>
            <a:ext cx="5334000" cy="5359400"/>
          </a:xfrm>
          <a:prstGeom prst="roundRect">
            <a:avLst>
              <a:gd name="adj" fmla="val 238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70"/>
          </p:nvPr>
        </p:nvSpPr>
        <p:spPr>
          <a:xfrm>
            <a:off x="635000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71"/>
          </p:nvPr>
        </p:nvSpPr>
        <p:spPr>
          <a:xfrm>
            <a:off x="6172200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72"/>
          </p:nvPr>
        </p:nvSpPr>
        <p:spPr>
          <a:xfrm>
            <a:off x="635000" y="749300"/>
            <a:ext cx="10919218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73"/>
          </p:nvPr>
        </p:nvSpPr>
        <p:spPr>
          <a:xfrm>
            <a:off x="762000" y="1886287"/>
            <a:ext cx="5130800" cy="3662849"/>
          </a:xfrm>
          <a:prstGeom prst="roundRect">
            <a:avLst>
              <a:gd name="adj" fmla="val 27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74"/>
          </p:nvPr>
        </p:nvSpPr>
        <p:spPr>
          <a:xfrm>
            <a:off x="6299200" y="1886287"/>
            <a:ext cx="5130800" cy="3662849"/>
          </a:xfrm>
          <a:prstGeom prst="roundRect">
            <a:avLst>
              <a:gd name="adj" fmla="val 27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75"/>
          </p:nvPr>
        </p:nvSpPr>
        <p:spPr>
          <a:xfrm>
            <a:off x="635000" y="2781300"/>
            <a:ext cx="3835400" cy="12446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76"/>
          </p:nvPr>
        </p:nvSpPr>
        <p:spPr>
          <a:xfrm>
            <a:off x="9336835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77"/>
          </p:nvPr>
        </p:nvSpPr>
        <p:spPr>
          <a:xfrm>
            <a:off x="7012027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body" sz="quarter" idx="78"/>
          </p:nvPr>
        </p:nvSpPr>
        <p:spPr>
          <a:xfrm>
            <a:off x="4674519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79"/>
          </p:nvPr>
        </p:nvSpPr>
        <p:spPr>
          <a:xfrm>
            <a:off x="48260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pic" sz="quarter" idx="80"/>
          </p:nvPr>
        </p:nvSpPr>
        <p:spPr>
          <a:xfrm>
            <a:off x="71628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pic" sz="quarter" idx="81"/>
          </p:nvPr>
        </p:nvSpPr>
        <p:spPr>
          <a:xfrm>
            <a:off x="94869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82"/>
          </p:nvPr>
        </p:nvSpPr>
        <p:spPr>
          <a:xfrm>
            <a:off x="638697" y="749300"/>
            <a:ext cx="109220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pic" sz="quarter" idx="83"/>
          </p:nvPr>
        </p:nvSpPr>
        <p:spPr>
          <a:xfrm>
            <a:off x="762000" y="2140287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84"/>
          </p:nvPr>
        </p:nvSpPr>
        <p:spPr>
          <a:xfrm>
            <a:off x="6248400" y="2140287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85"/>
          </p:nvPr>
        </p:nvSpPr>
        <p:spPr>
          <a:xfrm>
            <a:off x="762000" y="4228533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86"/>
          </p:nvPr>
        </p:nvSpPr>
        <p:spPr>
          <a:xfrm>
            <a:off x="6248400" y="4228533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body" sz="quarter" idx="87"/>
          </p:nvPr>
        </p:nvSpPr>
        <p:spPr>
          <a:xfrm>
            <a:off x="2331321" y="2750532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body" sz="quarter" idx="88"/>
          </p:nvPr>
        </p:nvSpPr>
        <p:spPr>
          <a:xfrm>
            <a:off x="7823200" y="2781138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89"/>
          </p:nvPr>
        </p:nvSpPr>
        <p:spPr>
          <a:xfrm>
            <a:off x="2331321" y="4844240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90"/>
          </p:nvPr>
        </p:nvSpPr>
        <p:spPr>
          <a:xfrm>
            <a:off x="7823200" y="4844240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91"/>
          </p:nvPr>
        </p:nvSpPr>
        <p:spPr>
          <a:xfrm>
            <a:off x="2331321" y="2330787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92"/>
          </p:nvPr>
        </p:nvSpPr>
        <p:spPr>
          <a:xfrm>
            <a:off x="7823200" y="2330787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93"/>
          </p:nvPr>
        </p:nvSpPr>
        <p:spPr>
          <a:xfrm>
            <a:off x="2331321" y="4457376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94"/>
          </p:nvPr>
        </p:nvSpPr>
        <p:spPr>
          <a:xfrm>
            <a:off x="7823200" y="4457376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59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" name="Shape 60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Shape 6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" name="Shape 6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" name="Shape 6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95"/>
          </p:nvPr>
        </p:nvSpPr>
        <p:spPr>
          <a:xfrm>
            <a:off x="1161058" y="748860"/>
            <a:ext cx="98679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pic" sz="quarter" idx="96"/>
          </p:nvPr>
        </p:nvSpPr>
        <p:spPr>
          <a:xfrm>
            <a:off x="14478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97"/>
          </p:nvPr>
        </p:nvSpPr>
        <p:spPr>
          <a:xfrm>
            <a:off x="54610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98"/>
          </p:nvPr>
        </p:nvSpPr>
        <p:spPr>
          <a:xfrm>
            <a:off x="94742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99"/>
          </p:nvPr>
        </p:nvSpPr>
        <p:spPr>
          <a:xfrm>
            <a:off x="14478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pic" sz="quarter" idx="100"/>
          </p:nvPr>
        </p:nvSpPr>
        <p:spPr>
          <a:xfrm>
            <a:off x="94742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pic" sz="quarter" idx="101"/>
          </p:nvPr>
        </p:nvSpPr>
        <p:spPr>
          <a:xfrm>
            <a:off x="54610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102"/>
          </p:nvPr>
        </p:nvSpPr>
        <p:spPr>
          <a:xfrm>
            <a:off x="7620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103"/>
          </p:nvPr>
        </p:nvSpPr>
        <p:spPr>
          <a:xfrm>
            <a:off x="47752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104"/>
          </p:nvPr>
        </p:nvSpPr>
        <p:spPr>
          <a:xfrm>
            <a:off x="87884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105"/>
          </p:nvPr>
        </p:nvSpPr>
        <p:spPr>
          <a:xfrm>
            <a:off x="762000" y="54845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106"/>
          </p:nvPr>
        </p:nvSpPr>
        <p:spPr>
          <a:xfrm>
            <a:off x="4775200" y="54845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107"/>
          </p:nvPr>
        </p:nvSpPr>
        <p:spPr>
          <a:xfrm>
            <a:off x="8788400" y="54972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108"/>
          </p:nvPr>
        </p:nvSpPr>
        <p:spPr>
          <a:xfrm>
            <a:off x="1168400" y="2745740"/>
            <a:ext cx="9880600" cy="1003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16666"/>
              </a:lnSpc>
              <a:defRPr sz="5400" b="1" i="0" u="none" strike="noStrike" spc="0">
                <a:solidFill>
                  <a:srgbClr val="000000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109"/>
          </p:nvPr>
        </p:nvSpPr>
        <p:spPr>
          <a:xfrm>
            <a:off x="1168400" y="2080158"/>
            <a:ext cx="98806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" name="Shape 1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2" name="Shape 11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3" name="Shape 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" name="Shape 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5" name="Shape 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8" name="Shape 36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39" name="Shape 37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0" name="Shape 3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1" name="Shape 3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2" name="Shape 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" name="Shape 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" name="Shape 4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7" name="Shape 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8" name="Shape 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9" name="Shape 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" name="Shape 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Shape 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4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Shape 44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57" name="Shape 45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58" name="Shape 4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Shape 4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Shape 4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24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Shape 25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Shape 26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65" name="Shape 2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Shape 2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Shape 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Shape 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默认主题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默认主题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49/learning/?page=1&amp;first_category_id=1&amp;tags=BFS&amp;tag_relation=intersection&amp;difficulty=2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49/learning/?page=1&amp;first_category_id=1&amp;tags=BFS&amp;tag_relation=intersection&amp;difficulty=2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49/learning/?page=1&amp;first_category_id=1&amp;tags=BFS&amp;tag_relation=intersection&amp;difficulty=20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2193/learning/?page=1&amp;first_category_id=1&amp;tags=DFS,%E5%9B%BD%E8%B5%9B&amp;tag_relation=intersection&amp;difficulty=2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2193/learning/?page=1&amp;first_category_id=1&amp;tags=DFS,%E5%9B%BD%E8%B5%9B&amp;tag_relation=intersection&amp;difficulty=2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2193/learning/?page=1&amp;first_category_id=1&amp;tags=DFS,%E5%9B%BD%E8%B5%9B&amp;tag_relation=intersection&amp;difficulty=20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82/learning/?page=1&amp;first_category_id=1&amp;tag_relation=intersection&amp;name=%E5%B0%8F%E6%9C%8B%E5%8F%8B%E5%B4%87%E6%8B%9C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82/learning/?page=1&amp;first_category_id=1&amp;tag_relation=intersection&amp;name=%E5%B0%8F%E6%9C%8B%E5%8F%8B%E5%B4%87%E6%8B%9C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82/learning/?page=1&amp;first_category_id=1&amp;tag_relation=intersection&amp;name=%E5%B0%8F%E6%9C%8B%E5%8F%8B%E5%B4%87%E6%8B%9C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82/learning/?page=1&amp;first_category_id=1&amp;tag_relation=intersection&amp;name=%E5%B0%8F%E6%9C%8B%E5%8F%8B%E5%B4%87%E6%8B%9C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82/learning/?page=1&amp;first_category_id=1&amp;tag_relation=intersection&amp;name=%E5%B0%8F%E6%9C%8B%E5%8F%8B%E5%B4%87%E6%8B%9C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82/learning/?page=1&amp;first_category_id=1&amp;tag_relation=intersection&amp;name=%E5%B0%8F%E6%9C%8B%E5%8F%8B%E5%B4%87%E6%8B%9C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max-area-of-island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lanqiao.cn/problems/182/learning/?page=1&amp;first_category_id=1&amp;tag_relation=intersection&amp;name=%E5%B0%8F%E6%9C%8B%E5%8F%8B%E5%B4%87%E6%8B%9C" TargetMode="External"/><Relationship Id="rId5" Type="http://schemas.openxmlformats.org/officeDocument/2006/relationships/hyperlink" Target="https://www.lanqiao.cn/problems/2193/learning/?page=1&amp;first_category_id=1&amp;tags=DFS,%E5%9B%BD%E8%B5%9B&amp;tag_relation=intersection&amp;difficulty=20" TargetMode="External"/><Relationship Id="rId4" Type="http://schemas.openxmlformats.org/officeDocument/2006/relationships/hyperlink" Target="https://www.lanqiao.cn/problems/149/learning/?page=1&amp;first_category_id=1&amp;tags=BFS&amp;tag_relation=intersection&amp;difficulty=2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max-area-of-island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max-area-of-island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max-area-of-island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max-area-of-island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149/learning/?page=1&amp;first_category_id=1&amp;tags=BFS&amp;tag_relation=intersection&amp;difficulty=20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403418" y="964010"/>
            <a:ext cx="6121400" cy="26289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4600" b="1" i="0" u="none" strike="noStrike" dirty="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蓝桥杯16届Python冲刺课：课时6</a:t>
            </a:r>
            <a:endParaRPr lang="en-US" sz="1100" dirty="0">
              <a:ea typeface="Noto Sans SC"/>
            </a:endParaRPr>
          </a:p>
          <a:p>
            <a:pPr indent="0" algn="l">
              <a:lnSpc>
                <a:spcPct val="125000"/>
              </a:lnSpc>
              <a:defRPr/>
            </a:pPr>
            <a:r>
              <a:rPr lang="en-US" altLang="zh-CN" sz="4600" b="1" i="0" u="none" strike="noStrike" dirty="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BFS &amp; DFS</a:t>
            </a:r>
            <a:endParaRPr lang="en-US" sz="4600" b="1" i="0" u="none" strike="noStrike" dirty="0">
              <a:solidFill>
                <a:srgbClr val="000000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1"/>
    </mc:Choice>
    <mc:Fallback>
      <p:transition spd="slow" advTm="455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65EC10-3D65-5430-EE86-8842BB10C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9AEB8A5-60F2-4249-5E69-691F3E17C0F2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BFS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蓝桥省赛模拟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2020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长草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43D5B9-1D9F-6BA5-D8C6-8162BD830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100" y="709127"/>
            <a:ext cx="12192000" cy="561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19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402004-F68E-FB82-B38E-1758D94DE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FD478ABB-72C8-9889-3078-62B967A59C80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BFS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蓝桥省赛模拟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2020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长草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19CED6-A5A9-8962-52D7-472232D6F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233" y="835556"/>
            <a:ext cx="8023917" cy="58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64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DF5824-FF41-3380-7838-8E97BED18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C8ED33C5-5E2C-6EBF-C40E-A70D6B374AD3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BFS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蓝桥省赛模拟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2020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长草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CE0CF8-9788-1120-B67E-ADDA3529B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772" y="1413932"/>
            <a:ext cx="11290294" cy="440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130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616C4-80BE-4938-DB33-C0DE78765F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8CF7E97D-24D2-34BA-C139-1973DF3BF829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DFS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蓝桥杯国赛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2022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5.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最大数字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F24D6DD-9745-A32A-431B-A3D0A7905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633" y="818675"/>
            <a:ext cx="9804400" cy="245605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6805740-460D-385D-CC3A-7018FAB40E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865" y="3617738"/>
            <a:ext cx="7857067" cy="204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88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9D077-5814-BA28-70A6-D51422504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72089FD-9666-CDBA-929F-6FD28DE15467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DFS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蓝桥杯国赛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2022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5.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最大数字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43891BD-B6A1-7213-ED97-82BFD4462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52095"/>
            <a:ext cx="12192000" cy="395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44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38BE91-6A8D-56DA-AE21-22C521312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C58BE5BA-4D0C-8199-1B8F-836F7C9F55B4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DFS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蓝桥杯国赛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2022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5.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最大数字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13A5A4-248B-88C4-1AAE-249BBA1B5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1266" y="1070676"/>
            <a:ext cx="7669628" cy="513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055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908A4-1B59-5865-76B0-836874DEB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B3D4FE5-7D3A-328C-BDD5-F37ACAC7EAA2}"/>
              </a:ext>
            </a:extLst>
          </p:cNvPr>
          <p:cNvSpPr/>
          <p:nvPr/>
        </p:nvSpPr>
        <p:spPr>
          <a:xfrm>
            <a:off x="104532" y="0"/>
            <a:ext cx="11598109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图上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DFS——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蓝桥杯省赛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2018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小朋友崇拜圈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CC2253-FEB0-123C-001C-35E777DC4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132" y="774700"/>
            <a:ext cx="10981267" cy="583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367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A7D10-3AF9-14B4-C526-960D54083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2DFF562-76E2-DA6A-CDE0-B3CA683113FF}"/>
              </a:ext>
            </a:extLst>
          </p:cNvPr>
          <p:cNvSpPr/>
          <p:nvPr/>
        </p:nvSpPr>
        <p:spPr>
          <a:xfrm>
            <a:off x="104532" y="0"/>
            <a:ext cx="11598109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图上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DFS——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蓝桥杯省赛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2018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小朋友崇拜圈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82D21FB-E56D-0682-44BA-59A87439D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1549" y="660334"/>
            <a:ext cx="6163452" cy="407079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5F7E698-5D11-C626-8A03-B108438515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100" y="4924222"/>
            <a:ext cx="12192000" cy="183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017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D8A8A-2126-13CB-EAE2-3537E14EC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B8BD4ED-7709-39FF-AC0F-F3707407AF8E}"/>
              </a:ext>
            </a:extLst>
          </p:cNvPr>
          <p:cNvSpPr/>
          <p:nvPr/>
        </p:nvSpPr>
        <p:spPr>
          <a:xfrm>
            <a:off x="104532" y="0"/>
            <a:ext cx="11598109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图上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DFS——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蓝桥杯省赛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2018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小朋友崇拜圈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7545032-5422-500F-FA92-8DB8495BD4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267" y="984980"/>
            <a:ext cx="9442964" cy="544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406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752FD-891E-1DB0-2E7E-4FF6DCEA6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5F63C29-87D0-334A-7ADC-BA4FEBA24E89}"/>
              </a:ext>
            </a:extLst>
          </p:cNvPr>
          <p:cNvSpPr/>
          <p:nvPr/>
        </p:nvSpPr>
        <p:spPr>
          <a:xfrm>
            <a:off x="104532" y="0"/>
            <a:ext cx="11598109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图上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DFS——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蓝桥杯省赛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2018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小朋友崇拜圈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9843719-6E83-AEA3-4D84-5D61BD9C4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25271"/>
            <a:ext cx="12192000" cy="360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62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97540" y="2658836"/>
            <a:ext cx="10071100" cy="1752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altLang="zh-CN" sz="4600" b="1" i="0" u="none" strike="noStrike" dirty="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蓝桥杯16届Python冲刺课：课时6</a:t>
            </a:r>
            <a:endParaRPr lang="en-US" altLang="zh-CN" sz="1100" dirty="0">
              <a:ea typeface="Noto Sans SC"/>
            </a:endParaRPr>
          </a:p>
          <a:p>
            <a:pPr indent="0" algn="l">
              <a:lnSpc>
                <a:spcPct val="125000"/>
              </a:lnSpc>
              <a:defRPr/>
            </a:pPr>
            <a:r>
              <a:rPr lang="en-US" altLang="zh-CN" sz="4600" b="1" i="0" u="none" strike="noStrike" dirty="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			 BFS &amp; DFS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230221-9099-9FA7-DC31-F55DB12D8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1E0A425C-80F9-5FEF-A32C-CA2EB9B02781}"/>
              </a:ext>
            </a:extLst>
          </p:cNvPr>
          <p:cNvSpPr/>
          <p:nvPr/>
        </p:nvSpPr>
        <p:spPr>
          <a:xfrm>
            <a:off x="104532" y="0"/>
            <a:ext cx="11598109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图上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DFS——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蓝桥杯省赛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2018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小朋友崇拜圈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01FC830-5C07-E267-8DF5-D9A3D49431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822" y="690034"/>
            <a:ext cx="8722580" cy="587163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ED735E0-4C2E-348B-F407-D08043CE6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968" y="2252133"/>
            <a:ext cx="5652474" cy="16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06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A52EB-FC2B-19D7-4D07-927B644AD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0FDAE02-84DC-74D2-1C90-69202EB2141B}"/>
              </a:ext>
            </a:extLst>
          </p:cNvPr>
          <p:cNvSpPr/>
          <p:nvPr/>
        </p:nvSpPr>
        <p:spPr>
          <a:xfrm>
            <a:off x="104532" y="0"/>
            <a:ext cx="11598109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图上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DFS——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蓝桥杯省赛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2018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小朋友崇拜圈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970796B-289C-D25E-1A28-70EA10CCA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6" y="867711"/>
            <a:ext cx="12192000" cy="545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042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60948" y="0"/>
            <a:ext cx="10858500" cy="990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5200" b="1" i="0" u="none" strike="noStrike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Python算法基础</a:t>
            </a:r>
            <a:endParaRPr lang="en-US" sz="1100"/>
          </a:p>
        </p:txBody>
      </p:sp>
      <p:sp>
        <p:nvSpPr>
          <p:cNvPr id="3" name="AutoShape 3"/>
          <p:cNvSpPr/>
          <p:nvPr/>
        </p:nvSpPr>
        <p:spPr>
          <a:xfrm>
            <a:off x="260948" y="1056367"/>
            <a:ext cx="3251200" cy="609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输入输出</a:t>
            </a:r>
            <a:endParaRPr lang="en-US" sz="110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  <a:prstDash val="solid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3" hasCustomPrompt="1"/>
          </p:nvPr>
        </p:nvSpPr>
        <p:spPr>
          <a:xfrm>
            <a:off x="1648023" y="1600200"/>
            <a:ext cx="8890000" cy="426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marL="514350" indent="-514350" algn="l">
              <a:lnSpc>
                <a:spcPct val="125000"/>
              </a:lnSpc>
              <a:buFont typeface="+mj-lt"/>
              <a:buAutoNum type="arabicPeriod"/>
            </a:pP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BFS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实战题：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【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力扣中等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】</a:t>
            </a:r>
            <a:r>
              <a:rPr lang="en-US" altLang="zh-CN" sz="2800" dirty="0">
                <a:hlinkClick r:id="rId3"/>
              </a:rPr>
              <a:t>695. </a:t>
            </a:r>
            <a:r>
              <a:rPr lang="zh-CN" altLang="en-US" sz="2800" dirty="0">
                <a:hlinkClick r:id="rId3"/>
              </a:rPr>
              <a:t>岛屿的最大面积 </a:t>
            </a:r>
            <a:r>
              <a:rPr lang="en-US" altLang="zh-CN" sz="2800" dirty="0">
                <a:hlinkClick r:id="rId3"/>
              </a:rPr>
              <a:t>- </a:t>
            </a:r>
            <a:r>
              <a:rPr lang="zh-CN" altLang="en-US" sz="2800" dirty="0">
                <a:hlinkClick r:id="rId3"/>
              </a:rPr>
              <a:t>力扣（</a:t>
            </a:r>
            <a:r>
              <a:rPr lang="en-US" altLang="zh-CN" sz="2800" dirty="0" err="1">
                <a:hlinkClick r:id="rId3"/>
              </a:rPr>
              <a:t>LeetCode</a:t>
            </a:r>
            <a:r>
              <a:rPr lang="zh-CN" altLang="en-US" sz="2800" dirty="0">
                <a:hlinkClick r:id="rId3"/>
              </a:rPr>
              <a:t>）</a:t>
            </a:r>
            <a:endParaRPr lang="en-US" altLang="zh-CN" sz="2800" dirty="0"/>
          </a:p>
          <a:p>
            <a:pPr marL="514350" indent="-514350" algn="l">
              <a:lnSpc>
                <a:spcPct val="125000"/>
              </a:lnSpc>
              <a:buFont typeface="+mj-lt"/>
              <a:buAutoNum type="arabicPeriod"/>
            </a:pPr>
            <a:r>
              <a:rPr lang="en-US" altLang="zh-CN" sz="2800" dirty="0"/>
              <a:t>BFS</a:t>
            </a:r>
            <a:r>
              <a:rPr lang="zh-CN" altLang="en-US" sz="2800" dirty="0"/>
              <a:t>蓝桥省赛模拟</a:t>
            </a:r>
            <a:r>
              <a:rPr lang="en-US" altLang="zh-CN" sz="2800" dirty="0"/>
              <a:t>2020</a:t>
            </a:r>
            <a:r>
              <a:rPr lang="zh-CN" altLang="en-US" sz="2800" dirty="0"/>
              <a:t>真题：</a:t>
            </a:r>
            <a:r>
              <a:rPr lang="en-US" altLang="zh-CN" sz="2800" dirty="0">
                <a:hlinkClick r:id="rId4"/>
              </a:rPr>
              <a:t>1.</a:t>
            </a:r>
            <a:r>
              <a:rPr lang="zh-CN" altLang="en-US" sz="2800" dirty="0">
                <a:hlinkClick r:id="rId4"/>
              </a:rPr>
              <a:t>长草 </a:t>
            </a:r>
            <a:r>
              <a:rPr lang="en-US" altLang="zh-CN" sz="2800" dirty="0">
                <a:hlinkClick r:id="rId4"/>
              </a:rPr>
              <a:t>- </a:t>
            </a:r>
            <a:r>
              <a:rPr lang="zh-CN" altLang="en-US" sz="2800" dirty="0">
                <a:hlinkClick r:id="rId4"/>
              </a:rPr>
              <a:t>蓝桥云课 </a:t>
            </a:r>
            <a:r>
              <a:rPr lang="en-US" altLang="zh-CN" sz="2800" dirty="0">
                <a:hlinkClick r:id="rId4"/>
              </a:rPr>
              <a:t>(lanqiao.cn)</a:t>
            </a:r>
            <a:endParaRPr lang="en-US" altLang="zh-CN" sz="2800" dirty="0"/>
          </a:p>
          <a:p>
            <a:pPr marL="514350" indent="-514350" algn="l">
              <a:lnSpc>
                <a:spcPct val="125000"/>
              </a:lnSpc>
              <a:buFont typeface="+mj-lt"/>
              <a:buAutoNum type="arabicPeriod"/>
            </a:pPr>
            <a:r>
              <a:rPr lang="en-US" altLang="zh-CN" sz="2800" dirty="0"/>
              <a:t>DFS</a:t>
            </a:r>
            <a:r>
              <a:rPr lang="zh-CN" altLang="en-US" sz="2800" dirty="0"/>
              <a:t>蓝桥杯国赛</a:t>
            </a:r>
            <a:r>
              <a:rPr lang="en-US" altLang="zh-CN" sz="2800" dirty="0"/>
              <a:t>2022</a:t>
            </a:r>
            <a:r>
              <a:rPr lang="zh-CN" altLang="en-US" sz="2800" dirty="0"/>
              <a:t>真题：</a:t>
            </a:r>
            <a:r>
              <a:rPr lang="en-US" altLang="zh-CN" sz="2800" dirty="0">
                <a:hlinkClick r:id="rId5"/>
              </a:rPr>
              <a:t>5.</a:t>
            </a:r>
            <a:r>
              <a:rPr lang="zh-CN" altLang="en-US" sz="2800" dirty="0">
                <a:hlinkClick r:id="rId5"/>
              </a:rPr>
              <a:t>最大数字 </a:t>
            </a:r>
            <a:r>
              <a:rPr lang="en-US" altLang="zh-CN" sz="2800" dirty="0">
                <a:hlinkClick r:id="rId5"/>
              </a:rPr>
              <a:t>- </a:t>
            </a:r>
            <a:r>
              <a:rPr lang="zh-CN" altLang="en-US" sz="2800" dirty="0">
                <a:hlinkClick r:id="rId5"/>
              </a:rPr>
              <a:t>蓝桥云课 </a:t>
            </a:r>
            <a:r>
              <a:rPr lang="en-US" altLang="zh-CN" sz="2800" dirty="0">
                <a:hlinkClick r:id="rId5"/>
              </a:rPr>
              <a:t>(lanqiao.cn)</a:t>
            </a:r>
            <a:endParaRPr lang="en-US" altLang="zh-CN" sz="2800" dirty="0"/>
          </a:p>
          <a:p>
            <a:pPr marL="514350" indent="-514350"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sz="2800" dirty="0"/>
              <a:t>图上</a:t>
            </a:r>
            <a:r>
              <a:rPr lang="en-US" altLang="zh-CN" sz="2800" dirty="0"/>
              <a:t>DFS——</a:t>
            </a:r>
            <a:r>
              <a:rPr lang="zh-CN" altLang="en-US" sz="2800" dirty="0"/>
              <a:t>蓝桥杯省赛</a:t>
            </a:r>
            <a:r>
              <a:rPr lang="en-US" altLang="zh-CN" sz="2800" dirty="0"/>
              <a:t>2018</a:t>
            </a:r>
            <a:r>
              <a:rPr lang="zh-CN" altLang="en-US" sz="2800" dirty="0"/>
              <a:t>真题：</a:t>
            </a:r>
            <a:r>
              <a:rPr lang="zh-CN" altLang="en-US" sz="2800" dirty="0">
                <a:hlinkClick r:id="rId6"/>
              </a:rPr>
              <a:t> </a:t>
            </a:r>
            <a:r>
              <a:rPr lang="en-US" altLang="zh-CN" sz="2800" dirty="0">
                <a:hlinkClick r:id="rId6"/>
              </a:rPr>
              <a:t>1.</a:t>
            </a:r>
            <a:r>
              <a:rPr lang="zh-CN" altLang="en-US" sz="2800" dirty="0">
                <a:hlinkClick r:id="rId6"/>
              </a:rPr>
              <a:t>小朋友崇拜圈 </a:t>
            </a:r>
            <a:r>
              <a:rPr lang="en-US" altLang="zh-CN" sz="2800" dirty="0">
                <a:hlinkClick r:id="rId6"/>
              </a:rPr>
              <a:t>- </a:t>
            </a:r>
            <a:r>
              <a:rPr lang="zh-CN" altLang="en-US" sz="2800" dirty="0">
                <a:hlinkClick r:id="rId6"/>
              </a:rPr>
              <a:t>蓝桥云课 </a:t>
            </a:r>
            <a:r>
              <a:rPr lang="en-US" altLang="zh-CN" sz="2800" dirty="0">
                <a:hlinkClick r:id="rId6"/>
              </a:rPr>
              <a:t>(lanqiao.cn)</a:t>
            </a:r>
            <a:endParaRPr lang="en-US" altLang="zh-CN" sz="2800" dirty="0"/>
          </a:p>
          <a:p>
            <a:pPr indent="0" algn="l">
              <a:lnSpc>
                <a:spcPct val="125000"/>
              </a:lnSpc>
            </a:pPr>
            <a:endParaRPr lang="en-US" sz="2800" b="1" i="0" u="none" strike="noStrike" dirty="0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  <p:sp>
        <p:nvSpPr>
          <p:cNvPr id="3" name="AutoShape 3"/>
          <p:cNvSpPr>
            <a:spLocks noGrp="1"/>
          </p:cNvSpPr>
          <p:nvPr>
            <p:ph type="body" sz="quarter" idx="2"/>
          </p:nvPr>
        </p:nvSpPr>
        <p:spPr>
          <a:xfrm>
            <a:off x="3096987" y="177800"/>
            <a:ext cx="5257800" cy="812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43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3561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/>
                </a:solidFill>
                <a:effectLst/>
                <a:uLnTx/>
                <a:uFillTx/>
                <a:latin typeface="Noto Sans SC"/>
                <a:ea typeface="Noto Sans SC"/>
                <a:cs typeface="Noto Sans SC"/>
                <a:sym typeface="Noto Sans SC"/>
              </a:rPr>
              <a:t>BFS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/>
                </a:solidFill>
                <a:effectLst/>
                <a:uLnTx/>
                <a:uFillTx/>
                <a:latin typeface="Noto Sans SC"/>
                <a:ea typeface="Noto Sans SC"/>
                <a:cs typeface="Noto Sans SC"/>
                <a:sym typeface="Noto Sans SC"/>
              </a:rPr>
              <a:t>经典题型：网格图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/>
                </a:solidFill>
                <a:effectLst/>
                <a:uLnTx/>
                <a:uFillTx/>
                <a:latin typeface="Noto Sans SC"/>
                <a:ea typeface="Noto Sans SC"/>
                <a:cs typeface="Noto Sans SC"/>
                <a:sym typeface="Noto Sans SC"/>
              </a:rPr>
              <a:t>BFS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/>
                </a:solidFill>
                <a:effectLst/>
                <a:uLnTx/>
                <a:uFillTx/>
                <a:latin typeface="Noto Sans SC"/>
                <a:ea typeface="Noto Sans SC"/>
                <a:cs typeface="Noto Sans SC"/>
                <a:sym typeface="Noto Sans SC"/>
              </a:rPr>
              <a:t>模型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/>
              </a:solidFill>
              <a:effectLst/>
              <a:uLnTx/>
              <a:uFillTx/>
              <a:latin typeface="Noto Sans SC"/>
              <a:ea typeface="Noto Sans SC"/>
              <a:cs typeface="Noto Sans SC"/>
              <a:sym typeface="Noto Sans SC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8D8949-5C68-9424-066C-A84037B40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04" y="713256"/>
            <a:ext cx="11055292" cy="312226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9843864-7568-A1E6-97EC-70F60DF51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2537" y="3781675"/>
            <a:ext cx="4694509" cy="297146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092B0-0531-0807-1672-A9A9C1652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27BF024-0048-44F7-85E6-9CD0D7C91263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BFS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实战题：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【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力扣中等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】</a:t>
            </a:r>
            <a:r>
              <a:rPr lang="en-US" altLang="zh-CN" sz="2800" dirty="0">
                <a:hlinkClick r:id="rId3"/>
              </a:rPr>
              <a:t>695. </a:t>
            </a:r>
            <a:r>
              <a:rPr lang="zh-CN" altLang="en-US" sz="2800" dirty="0">
                <a:hlinkClick r:id="rId3"/>
              </a:rPr>
              <a:t>岛屿的最大面积 </a:t>
            </a:r>
            <a:r>
              <a:rPr lang="en-US" altLang="zh-CN" sz="2800" dirty="0">
                <a:hlinkClick r:id="rId3"/>
              </a:rPr>
              <a:t>- </a:t>
            </a:r>
            <a:r>
              <a:rPr lang="zh-CN" altLang="en-US" sz="2800" dirty="0">
                <a:hlinkClick r:id="rId3"/>
              </a:rPr>
              <a:t>力扣（</a:t>
            </a:r>
            <a:r>
              <a:rPr lang="en-US" altLang="zh-CN" sz="2800" dirty="0" err="1">
                <a:hlinkClick r:id="rId3"/>
              </a:rPr>
              <a:t>LeetCode</a:t>
            </a:r>
            <a:r>
              <a:rPr lang="zh-CN" altLang="en-US" sz="2800" dirty="0">
                <a:hlinkClick r:id="rId3"/>
              </a:rPr>
              <a:t>）</a:t>
            </a:r>
            <a:endParaRPr lang="en-US" altLang="zh-CN" sz="2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9415975-9500-2936-DE77-8ED756C0E2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083" y="893656"/>
            <a:ext cx="6785084" cy="578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730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5544B-4FD1-38FF-F947-40BA1097B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F0C8B9F1-D37F-4506-436E-77FFD6006F94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BFS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实战题：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【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力扣中等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】</a:t>
            </a:r>
            <a:r>
              <a:rPr lang="en-US" altLang="zh-CN" sz="2800" dirty="0">
                <a:hlinkClick r:id="rId3"/>
              </a:rPr>
              <a:t>695. </a:t>
            </a:r>
            <a:r>
              <a:rPr lang="zh-CN" altLang="en-US" sz="2800" dirty="0">
                <a:hlinkClick r:id="rId3"/>
              </a:rPr>
              <a:t>岛屿的最大面积 </a:t>
            </a:r>
            <a:r>
              <a:rPr lang="en-US" altLang="zh-CN" sz="2800" dirty="0">
                <a:hlinkClick r:id="rId3"/>
              </a:rPr>
              <a:t>- </a:t>
            </a:r>
            <a:r>
              <a:rPr lang="zh-CN" altLang="en-US" sz="2800" dirty="0">
                <a:hlinkClick r:id="rId3"/>
              </a:rPr>
              <a:t>力扣（</a:t>
            </a:r>
            <a:r>
              <a:rPr lang="en-US" altLang="zh-CN" sz="2800" dirty="0" err="1">
                <a:hlinkClick r:id="rId3"/>
              </a:rPr>
              <a:t>LeetCode</a:t>
            </a:r>
            <a:r>
              <a:rPr lang="zh-CN" altLang="en-US" sz="2800" dirty="0">
                <a:hlinkClick r:id="rId3"/>
              </a:rPr>
              <a:t>）</a:t>
            </a:r>
            <a:endParaRPr lang="en-US" altLang="zh-CN" sz="2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A928534-B4F9-23E2-23E3-29E7C4022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92960"/>
            <a:ext cx="12192000" cy="379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300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5299D-E57E-584E-EB22-9A8C98AE1F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8776060-D2BF-B2AF-E4C7-9C0FEB9B4C5C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BFS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实战题：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【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力扣中等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】</a:t>
            </a:r>
            <a:r>
              <a:rPr lang="en-US" altLang="zh-CN" sz="2800" dirty="0">
                <a:hlinkClick r:id="rId3"/>
              </a:rPr>
              <a:t>695. </a:t>
            </a:r>
            <a:r>
              <a:rPr lang="zh-CN" altLang="en-US" sz="2800" dirty="0">
                <a:hlinkClick r:id="rId3"/>
              </a:rPr>
              <a:t>岛屿的最大面积 </a:t>
            </a:r>
            <a:r>
              <a:rPr lang="en-US" altLang="zh-CN" sz="2800" dirty="0">
                <a:hlinkClick r:id="rId3"/>
              </a:rPr>
              <a:t>- </a:t>
            </a:r>
            <a:r>
              <a:rPr lang="zh-CN" altLang="en-US" sz="2800" dirty="0">
                <a:hlinkClick r:id="rId3"/>
              </a:rPr>
              <a:t>力扣（</a:t>
            </a:r>
            <a:r>
              <a:rPr lang="en-US" altLang="zh-CN" sz="2800" dirty="0" err="1">
                <a:hlinkClick r:id="rId3"/>
              </a:rPr>
              <a:t>LeetCode</a:t>
            </a:r>
            <a:r>
              <a:rPr lang="zh-CN" altLang="en-US" sz="2800" dirty="0">
                <a:hlinkClick r:id="rId3"/>
              </a:rPr>
              <a:t>）</a:t>
            </a:r>
            <a:endParaRPr lang="en-US" altLang="zh-CN" sz="2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7CBD7FE-600D-7BE2-A4DF-E520F452DE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748" y="847058"/>
            <a:ext cx="9027635" cy="601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97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29051-BF18-2350-9BB4-9BD514060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9FD75FD-26B2-337D-57B9-DFE28CE0C51E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BFS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实战题：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【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力扣中等</a:t>
            </a: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】</a:t>
            </a:r>
            <a:r>
              <a:rPr lang="en-US" altLang="zh-CN" sz="2800" dirty="0">
                <a:hlinkClick r:id="rId3"/>
              </a:rPr>
              <a:t>695. </a:t>
            </a:r>
            <a:r>
              <a:rPr lang="zh-CN" altLang="en-US" sz="2800" dirty="0">
                <a:hlinkClick r:id="rId3"/>
              </a:rPr>
              <a:t>岛屿的最大面积 </a:t>
            </a:r>
            <a:r>
              <a:rPr lang="en-US" altLang="zh-CN" sz="2800" dirty="0">
                <a:hlinkClick r:id="rId3"/>
              </a:rPr>
              <a:t>- </a:t>
            </a:r>
            <a:r>
              <a:rPr lang="zh-CN" altLang="en-US" sz="2800" dirty="0">
                <a:hlinkClick r:id="rId3"/>
              </a:rPr>
              <a:t>力扣（</a:t>
            </a:r>
            <a:r>
              <a:rPr lang="en-US" altLang="zh-CN" sz="2800" dirty="0" err="1">
                <a:hlinkClick r:id="rId3"/>
              </a:rPr>
              <a:t>LeetCode</a:t>
            </a:r>
            <a:r>
              <a:rPr lang="zh-CN" altLang="en-US" sz="2800" dirty="0">
                <a:hlinkClick r:id="rId3"/>
              </a:rPr>
              <a:t>）</a:t>
            </a:r>
            <a:endParaRPr lang="en-US" altLang="zh-CN" sz="2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48A1EF9-9A97-C639-4BD4-B191290A0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96731"/>
            <a:ext cx="12192000" cy="517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61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6269B-7BA2-C2CC-CE5D-D22762026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0C9939E4-566C-F4C6-6937-395A0009C632}"/>
              </a:ext>
            </a:extLst>
          </p:cNvPr>
          <p:cNvSpPr/>
          <p:nvPr/>
        </p:nvSpPr>
        <p:spPr>
          <a:xfrm>
            <a:off x="104533" y="0"/>
            <a:ext cx="10858500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BFS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蓝桥省赛模拟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2020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</a:rPr>
              <a:t>真题：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1.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长草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-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蓝桥云课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1F2329">
                    <a:alpha val="100000"/>
                  </a:srgbClr>
                </a:solidFill>
                <a:effectLst/>
                <a:uLnTx/>
                <a:uFillTx/>
                <a:latin typeface="Noto Sans SC"/>
                <a:cs typeface="Arial"/>
                <a:sym typeface="Arial"/>
                <a:hlinkClick r:id="rId3"/>
              </a:rPr>
              <a:t>(lanqiao.cn)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F2329">
                  <a:alpha val="100000"/>
                </a:srgbClr>
              </a:solidFill>
              <a:effectLst/>
              <a:uLnTx/>
              <a:uFillTx/>
              <a:latin typeface="Noto Sans SC"/>
              <a:cs typeface="Arial"/>
              <a:sym typeface="Arial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93DC00-4FBD-AD3C-F030-A394D6E8E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33" y="684281"/>
            <a:ext cx="12192000" cy="567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82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默认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默认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598</Words>
  <Application>Microsoft Office PowerPoint</Application>
  <PresentationFormat>宽屏</PresentationFormat>
  <Paragraphs>72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22</vt:i4>
      </vt:variant>
    </vt:vector>
  </HeadingPairs>
  <TitlesOfParts>
    <vt:vector size="27" baseType="lpstr">
      <vt:lpstr>Noto Sans SC</vt:lpstr>
      <vt:lpstr>Arial</vt:lpstr>
      <vt:lpstr>Office 主题​​</vt:lpstr>
      <vt:lpstr>默认主题</vt:lpstr>
      <vt:lpstr>默认主题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TsingPig</dc:creator>
  <cp:lastModifiedBy>正阳 朱</cp:lastModifiedBy>
  <cp:revision>73</cp:revision>
  <dcterms:modified xsi:type="dcterms:W3CDTF">2025-03-10T08:49:35Z</dcterms:modified>
</cp:coreProperties>
</file>